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77" r:id="rId3"/>
    <p:sldId id="272" r:id="rId4"/>
    <p:sldId id="257" r:id="rId5"/>
    <p:sldId id="258" r:id="rId6"/>
    <p:sldId id="260" r:id="rId7"/>
    <p:sldId id="261" r:id="rId8"/>
    <p:sldId id="276" r:id="rId9"/>
    <p:sldId id="263" r:id="rId10"/>
    <p:sldId id="274" r:id="rId11"/>
    <p:sldId id="264" r:id="rId12"/>
    <p:sldId id="266" r:id="rId13"/>
    <p:sldId id="273" r:id="rId14"/>
    <p:sldId id="275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660"/>
  </p:normalViewPr>
  <p:slideViewPr>
    <p:cSldViewPr>
      <p:cViewPr>
        <p:scale>
          <a:sx n="94" d="100"/>
          <a:sy n="94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8FB0-8DD4-4F2D-9359-E3E9F93CAEFC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50E3-36C3-4DE1-A541-E2AF3A56DA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50E3-36C3-4DE1-A541-E2AF3A56DA4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AFCE0C-011D-407C-91ED-6D0024F214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7CE25E-63FE-48AC-BEFB-4C9E5A3D9D26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8CA4B9-1E88-4ABF-8C3C-1A1589AADC3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1" y="5517232"/>
            <a:ext cx="6336705" cy="1224135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Марченко </a:t>
            </a:r>
            <a:r>
              <a:rPr lang="ru-RU" dirty="0" err="1" smtClean="0"/>
              <a:t>Юлія</a:t>
            </a:r>
            <a:r>
              <a:rPr lang="ru-RU" dirty="0" smtClean="0"/>
              <a:t> </a:t>
            </a:r>
            <a:r>
              <a:rPr lang="ru-RU" dirty="0" err="1" smtClean="0"/>
              <a:t>Едуардівна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Будавіцька</a:t>
            </a:r>
            <a:r>
              <a:rPr lang="ru-RU" dirty="0" smtClean="0"/>
              <a:t> </a:t>
            </a:r>
            <a:r>
              <a:rPr lang="ru-RU" dirty="0" err="1" smtClean="0"/>
              <a:t>Світлана</a:t>
            </a:r>
            <a:r>
              <a:rPr lang="ru-RU" dirty="0" smtClean="0"/>
              <a:t> </a:t>
            </a:r>
            <a:r>
              <a:rPr lang="ru-RU" dirty="0" err="1" smtClean="0"/>
              <a:t>Володимирівна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640960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>
                <a:latin typeface="Arial Black" pitchFamily="34" charset="0"/>
              </a:rPr>
              <a:t>Купи </a:t>
            </a:r>
            <a:r>
              <a:rPr lang="ru-RU" sz="7200" dirty="0" err="1">
                <a:latin typeface="Arial Black" pitchFamily="34" charset="0"/>
              </a:rPr>
              <a:t>собі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 err="1">
                <a:latin typeface="Arial Black" pitchFamily="34" charset="0"/>
              </a:rPr>
              <a:t>трохи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 err="1">
                <a:latin typeface="Arial Black" pitchFamily="34" charset="0"/>
              </a:rPr>
              <a:t>здоров’я</a:t>
            </a:r>
            <a:r>
              <a:rPr lang="ru-RU" sz="7200" dirty="0">
                <a:latin typeface="Arial Black" pitchFamily="34" charset="0"/>
              </a:rPr>
              <a:t>, </a:t>
            </a:r>
            <a:r>
              <a:rPr lang="ru-RU" sz="7200" dirty="0" err="1">
                <a:latin typeface="Arial Black" pitchFamily="34" charset="0"/>
              </a:rPr>
              <a:t>або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 err="1">
                <a:latin typeface="Arial Black" pitchFamily="34" charset="0"/>
              </a:rPr>
              <a:t>що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 err="1">
                <a:latin typeface="Arial Black" pitchFamily="34" charset="0"/>
              </a:rPr>
              <a:t>таке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 err="1">
                <a:latin typeface="Arial Black" pitchFamily="34" charset="0"/>
              </a:rPr>
              <a:t>БАДи</a:t>
            </a:r>
            <a:r>
              <a:rPr lang="ru-RU" sz="7200" dirty="0">
                <a:latin typeface="Arial Black" pitchFamily="34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45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Хто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і як </a:t>
            </a:r>
            <a:r>
              <a:rPr lang="ru-RU" sz="5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продає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5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БАДи</a:t>
            </a:r>
            <a:r>
              <a:rPr lang="ru-RU" sz="5400" dirty="0">
                <a:effectLst/>
              </a:rPr>
              <a:t>?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5"/>
            <a:ext cx="5328592" cy="55248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Здорова людина розуміє, що все що кажуть в рекламі це лише хід маркетологів , а людина яка страждає на якийсь недуг ладна віддати будь-що за «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Най-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най» ліки. І ось тут вмикається другий спосіб пропаганди і реалізації, що використовується виробниками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Вони використовують при цьому спеціальні психологічні прийоми, щоб заволікти покупця. Частіше всього людині говорять, що розпочати приймати ліки потрібно, швидше,  гроші можна позичити і т.д.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Picture 5" descr="33409257_w640_h640_tabl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58" y="1844824"/>
            <a:ext cx="3147855" cy="44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54281" cy="8367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Чим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керуватися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при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виборі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БАДів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5472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Пам'ятайте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активна реклама не є гарантом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високої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добавок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Запам’ятаєте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вміст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препаратах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збагачених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ними продуктах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повинне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вказуватися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етикетці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абсолютних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відсотках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потреби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покупці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бажано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користуватися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послугами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приватних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розповсюджувачів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Найкраще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купувати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аптеці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продажів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Admin\Desktop\Учеба\Химия\obo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90" y="4509120"/>
            <a:ext cx="3082364" cy="23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Учеба\Химия\dc23759d3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11" y="4397793"/>
            <a:ext cx="3456384" cy="23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i="1" dirty="0" smtClean="0">
                <a:solidFill>
                  <a:srgbClr val="FF0000"/>
                </a:solidFill>
              </a:rPr>
              <a:t>Увага! На це слід звернути увагу</a:t>
            </a:r>
            <a:r>
              <a:rPr lang="uk-UA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7992888" cy="496855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Реклама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такому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споживачеві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реклама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реклама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впевнений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найсучасніші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вирішать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600" b="1" dirty="0" smtClean="0">
                <a:solidFill>
                  <a:srgbClr val="FF0000"/>
                </a:solidFill>
                <a:latin typeface="Arial Black" pitchFamily="34" charset="0"/>
              </a:rPr>
              <a:t>Перш за все пам'ятай </a:t>
            </a:r>
            <a:r>
              <a:rPr lang="uk-UA" sz="2600" b="1" dirty="0" err="1" smtClean="0">
                <a:solidFill>
                  <a:srgbClr val="FF0000"/>
                </a:solidFill>
                <a:latin typeface="Arial Black" pitchFamily="34" charset="0"/>
              </a:rPr>
              <a:t>БАДи</a:t>
            </a:r>
            <a:r>
              <a:rPr lang="uk-UA" sz="2600" b="1" dirty="0" smtClean="0">
                <a:solidFill>
                  <a:srgbClr val="FF0000"/>
                </a:solidFill>
                <a:latin typeface="Arial Black" pitchFamily="34" charset="0"/>
              </a:rPr>
              <a:t> не являються ліками! </a:t>
            </a:r>
            <a:endParaRPr lang="uk-UA" sz="26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Фальсифікати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нижчу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ціну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упаковку,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змінені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звичні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ознаки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смак, запах).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покупці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біодобавок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бажано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користуватися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послугами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приватних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розповсюджувачів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вони запросто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підробку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Ніхто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вам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гарантію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придбана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біодобавка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виявиться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ефективною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призведе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досягнення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бажаного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результату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Desktop\Учеба\Химия\nanof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17" y="5185640"/>
            <a:ext cx="2229054" cy="16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Учеба\Химия\20110911205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62806"/>
            <a:ext cx="2195736" cy="15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Учеба\Химия\badu_xarchovi_bio_dobav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5394639"/>
            <a:ext cx="3348459" cy="1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1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088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Уважно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читайте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вкладиш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сумлінний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повинен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побіжно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згадати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протипоказання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Віддавайте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перевагу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простим за складом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добавкам,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уникайте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добавок,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містяться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екзотичні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компоненти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Пам’ятайте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кожної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БАД повинен бути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реєстраційний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номер,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упаковці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зазначені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термін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придатності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докладна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C:\Users\Admin\Desktop\Учеба\Химия\20110911205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88934"/>
            <a:ext cx="2423578" cy="1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Учеба\Химия\1357998259_lekarstva-s-vygodoy-ili-kak-ekonomit-pri-pokupke-prepara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23719"/>
            <a:ext cx="3468514" cy="173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92697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i="1" dirty="0" smtClean="0">
                <a:solidFill>
                  <a:srgbClr val="FF0000"/>
                </a:solidFill>
              </a:rPr>
              <a:t>Увага! На це слід звернути увагу</a:t>
            </a:r>
            <a:r>
              <a:rPr lang="uk-UA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3375"/>
            <a:ext cx="8856984" cy="1079402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Чому краще в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ідмовитись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покупки БАД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6696744" cy="5112567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до баночки з біодобавкою додається список хвороб, від яких вона може вилікувати. </a:t>
            </a:r>
            <a:r>
              <a:rPr lang="uk-UA" sz="2800" dirty="0">
                <a:solidFill>
                  <a:srgbClr val="FF0000"/>
                </a:solidFill>
              </a:rPr>
              <a:t>Лікують тільки ліки.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Алергікам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більшість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містить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лікувальні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стати причиною </a:t>
            </a:r>
            <a:r>
              <a:rPr lang="ru-RU" sz="2800" dirty="0">
                <a:solidFill>
                  <a:schemeClr val="tx1"/>
                </a:solidFill>
              </a:rPr>
              <a:t>нападу.</a:t>
            </a:r>
            <a:endParaRPr lang="uk-UA" sz="2800" dirty="0">
              <a:solidFill>
                <a:schemeClr val="tx1"/>
              </a:solidFill>
            </a:endParaRP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юдям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хронічними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захворюваннями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тому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іноді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поєднуються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іншими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препаратами.</a:t>
            </a:r>
          </a:p>
        </p:txBody>
      </p:sp>
      <p:pic>
        <p:nvPicPr>
          <p:cNvPr id="4" name="Picture 19" descr="bady-chto-oni-nam-nes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872208" cy="23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era-polivitami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5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Вирішення проблеми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704856" cy="33843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1.Купувати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краще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аптеці</a:t>
            </a:r>
            <a:r>
              <a:rPr lang="ru-RU" dirty="0">
                <a:solidFill>
                  <a:schemeClr val="tx1"/>
                </a:solidFill>
              </a:rPr>
              <a:t> - тут вони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документи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зберігаються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належних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умовах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2.Заборонити продаж БАД без </a:t>
            </a:r>
            <a:r>
              <a:rPr lang="ru-RU" dirty="0" err="1" smtClean="0">
                <a:solidFill>
                  <a:schemeClr val="tx1"/>
                </a:solidFill>
              </a:rPr>
              <a:t>призначення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лікаря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3.Обмежити рекламу </a:t>
            </a:r>
            <a:r>
              <a:rPr lang="ru-RU" dirty="0" err="1" smtClean="0">
                <a:solidFill>
                  <a:schemeClr val="tx1"/>
                </a:solidFill>
              </a:rPr>
              <a:t>ліків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вітамінів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БАДів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4.Інформувати </a:t>
            </a:r>
            <a:r>
              <a:rPr lang="ru-RU" dirty="0" err="1" smtClean="0">
                <a:solidFill>
                  <a:schemeClr val="tx1"/>
                </a:solidFill>
              </a:rPr>
              <a:t>населення</a:t>
            </a:r>
            <a:r>
              <a:rPr lang="ru-RU" dirty="0" smtClean="0">
                <a:solidFill>
                  <a:schemeClr val="tx1"/>
                </a:solidFill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</a:rPr>
              <a:t>фальсифікати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лікарських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преапаратів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5.Збільшення </a:t>
            </a:r>
            <a:r>
              <a:rPr lang="ru-RU" dirty="0">
                <a:solidFill>
                  <a:schemeClr val="tx1"/>
                </a:solidFill>
              </a:rPr>
              <a:t>контролю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безпеки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місцях</a:t>
            </a:r>
            <a:r>
              <a:rPr lang="ru-RU" dirty="0">
                <a:solidFill>
                  <a:schemeClr val="tx1"/>
                </a:solidFill>
              </a:rPr>
              <a:t> продажу </a:t>
            </a:r>
            <a:r>
              <a:rPr lang="ru-RU" dirty="0" err="1" smtClean="0">
                <a:solidFill>
                  <a:schemeClr val="tx1"/>
                </a:solidFill>
              </a:rPr>
              <a:t>ліків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http://govorun26.ru/uploads/article/Image/b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8106"/>
            <a:ext cx="3810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Учеба\Химия\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7"/>
            <a:ext cx="4053083" cy="21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5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Висновок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416824" cy="4680520"/>
          </a:xfrm>
        </p:spPr>
        <p:txBody>
          <a:bodyPr>
            <a:noAutofit/>
          </a:bodyPr>
          <a:lstStyle/>
          <a:p>
            <a:pPr marL="502920" indent="-457200" algn="ctr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Широке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застосування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біологічно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активних</a:t>
            </a:r>
            <a:r>
              <a:rPr lang="ru-RU" sz="2400" dirty="0">
                <a:solidFill>
                  <a:schemeClr val="tx1"/>
                </a:solidFill>
              </a:rPr>
              <a:t> добавок </a:t>
            </a:r>
            <a:r>
              <a:rPr lang="ru-RU" sz="2400" dirty="0" smtClean="0">
                <a:solidFill>
                  <a:schemeClr val="tx1"/>
                </a:solidFill>
              </a:rPr>
              <a:t>є </a:t>
            </a:r>
            <a:r>
              <a:rPr lang="ru-RU" sz="2400" dirty="0" err="1">
                <a:solidFill>
                  <a:schemeClr val="tx1"/>
                </a:solidFill>
              </a:rPr>
              <a:t>спробою</a:t>
            </a:r>
            <a:r>
              <a:rPr lang="ru-RU" sz="2400" dirty="0">
                <a:solidFill>
                  <a:schemeClr val="tx1"/>
                </a:solidFill>
              </a:rPr>
              <a:t> на новому витку </a:t>
            </a:r>
            <a:r>
              <a:rPr lang="ru-RU" sz="2400" dirty="0" err="1">
                <a:solidFill>
                  <a:schemeClr val="tx1"/>
                </a:solidFill>
              </a:rPr>
              <a:t>спіралі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розвитку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людства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знову</a:t>
            </a:r>
            <a:r>
              <a:rPr lang="ru-RU" sz="2400" dirty="0">
                <a:solidFill>
                  <a:schemeClr val="tx1"/>
                </a:solidFill>
              </a:rPr>
              <a:t> прийти до </a:t>
            </a:r>
            <a:r>
              <a:rPr lang="ru-RU" sz="2400" dirty="0" err="1">
                <a:solidFill>
                  <a:schemeClr val="tx1"/>
                </a:solidFill>
              </a:rPr>
              <a:t>гармонії</a:t>
            </a:r>
            <a:r>
              <a:rPr lang="ru-RU" sz="2400" dirty="0">
                <a:solidFill>
                  <a:schemeClr val="tx1"/>
                </a:solidFill>
              </a:rPr>
              <a:t> з природою і </a:t>
            </a:r>
            <a:r>
              <a:rPr lang="ru-RU" sz="2400" dirty="0" err="1">
                <a:solidFill>
                  <a:schemeClr val="tx1"/>
                </a:solidFill>
              </a:rPr>
              <a:t>істотно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розширити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адаптаційні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можливості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умовах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постійно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наростаючого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техногенних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і </a:t>
            </a:r>
            <a:r>
              <a:rPr lang="ru-RU" sz="2400" dirty="0" err="1">
                <a:solidFill>
                  <a:schemeClr val="tx1"/>
                </a:solidFill>
              </a:rPr>
              <a:t>соціальних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стресорні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факторів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 algn="ctr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Вміле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БАДів</a:t>
            </a:r>
            <a:r>
              <a:rPr lang="ru-RU" sz="2400" dirty="0">
                <a:solidFill>
                  <a:schemeClr val="tx1"/>
                </a:solidFill>
              </a:rPr>
              <a:t> з метою </a:t>
            </a:r>
            <a:r>
              <a:rPr lang="ru-RU" sz="2400" dirty="0" err="1">
                <a:solidFill>
                  <a:schemeClr val="tx1"/>
                </a:solidFill>
              </a:rPr>
              <a:t>досягнення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збалансованості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раціонів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хар­чування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сприятиме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оптимізації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профілак­тичних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лікувальних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заходів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6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444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9600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Бережіть своє здоров'я !</a:t>
            </a:r>
            <a:endParaRPr lang="ru-RU" sz="9600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3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064896" cy="5184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3200" i="1" dirty="0" smtClean="0">
                <a:solidFill>
                  <a:schemeClr val="tx1"/>
                </a:solidFill>
              </a:rPr>
              <a:t>Мета: Інформування населення про біологічно активні харчові добавки . Їх користь та шкоду. Розповісти про вплив на організм.</a:t>
            </a:r>
          </a:p>
          <a:p>
            <a:pPr marL="45720" indent="0">
              <a:buNone/>
            </a:pPr>
            <a:r>
              <a:rPr lang="uk-UA" sz="3200" i="1" dirty="0" smtClean="0">
                <a:solidFill>
                  <a:schemeClr val="tx1"/>
                </a:solidFill>
              </a:rPr>
              <a:t/>
            </a:r>
            <a:br>
              <a:rPr lang="uk-UA" sz="3200" i="1" dirty="0" smtClean="0">
                <a:solidFill>
                  <a:schemeClr val="tx1"/>
                </a:solidFill>
              </a:rPr>
            </a:br>
            <a:r>
              <a:rPr lang="uk-UA" sz="3200" i="1" dirty="0" smtClean="0">
                <a:solidFill>
                  <a:schemeClr val="tx1"/>
                </a:solidFill>
              </a:rPr>
              <a:t>Актуальність роботи полягає в тому, що більшість населення України не знають що таке Ба помилково плутаючи їх з лікарськими препаратами.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04661"/>
            <a:ext cx="2047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45703"/>
            <a:ext cx="2111688" cy="190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2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6984776" cy="4986888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Ось уже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добавки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чудо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засобом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тисячі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еліксиром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 algn="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розмаїття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пропонованих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сьогодні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добавок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закрутитися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голова.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 algn="r">
              <a:buNone/>
            </a:pPr>
            <a:endParaRPr lang="ru-RU" dirty="0"/>
          </a:p>
        </p:txBody>
      </p:sp>
      <p:pic>
        <p:nvPicPr>
          <p:cNvPr id="1026" name="Picture 2" descr="C:\Users\Admin\Desktop\Учеба\Химия\badu_xarchovi_bio_dobav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221088"/>
            <a:ext cx="3725044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Учеба\Химия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429"/>
            <a:ext cx="2755641" cy="18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5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БАДи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Дві сторони одної медалі</a:t>
            </a:r>
            <a:r>
              <a:rPr lang="uk-UA" sz="4000" dirty="0" smtClean="0"/>
              <a:t>...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442672" cy="22322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Біологі́чно акти́вна харчова́ доба́вка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спеціальний 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харчовий продукт</a:t>
            </a:r>
            <a:r>
              <a:rPr lang="vi-VN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призначений для вживання або введення в межах 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фізіологічних норм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до раціонів 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харчування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чи харчових продуктів з метою надання їм </a:t>
            </a:r>
            <a:r>
              <a:rPr lang="vi-VN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дієтичних, оздоровчих, 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лікувально-профілактичних властивостей для забезпечення нормальних та відновлення порушених функцій 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 людини</a:t>
            </a:r>
            <a:r>
              <a:rPr lang="vi-VN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vi-V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 активні добавки з'явилися в Україні близько 10 років тому.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18457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9263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класифікація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4896544" cy="482453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   </a:t>
            </a:r>
            <a:r>
              <a:rPr lang="ru-RU" sz="23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1</a:t>
            </a:r>
            <a:r>
              <a:rPr lang="ru-RU" sz="2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.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Нутрицевтик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: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 «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Корекція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складу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їжі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2.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Парафармацефтики-біорегулятори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: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 «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допоміжної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терапії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підтримка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функнальної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активності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органів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сиситем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ПРОБІОТИКИ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включаючи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пребіотиків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 «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регулювання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мікробіоценозу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кишечника».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4.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Ентеросорбенти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: 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 «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детоксикація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5</a:t>
            </a:r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.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Космецевтика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: 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 «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трансдермальне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введення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736304" cy="35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дозволяє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73558" y="1052736"/>
            <a:ext cx="5470442" cy="5688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полегшувати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обміну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шкідливих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поповнювати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дефіцит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харчових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виносливість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працездатність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скоректувати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вагу;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імунітет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скоректувати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передхворобливий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окремих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покращити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психологічний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стан;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покращити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зовнішний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Admin\Desktop\Учеба\Химия\b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779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35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Дві сторони однієї медалі …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2281810"/>
              </p:ext>
            </p:extLst>
          </p:nvPr>
        </p:nvGraphicFramePr>
        <p:xfrm>
          <a:off x="395536" y="1052736"/>
          <a:ext cx="7993064" cy="572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888608"/>
              </a:tblGrid>
              <a:tr h="35672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Позитивні</a:t>
                      </a:r>
                      <a:r>
                        <a:rPr lang="uk-UA" sz="1600" baseline="0" dirty="0" smtClean="0"/>
                        <a:t> сторона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Негативні</a:t>
                      </a:r>
                      <a:r>
                        <a:rPr lang="uk-UA" sz="1600" baseline="0" dirty="0" smtClean="0"/>
                        <a:t> якості </a:t>
                      </a:r>
                      <a:endParaRPr lang="ru-RU" sz="1600" dirty="0"/>
                    </a:p>
                  </a:txBody>
                  <a:tcPr/>
                </a:tc>
              </a:tr>
              <a:tr h="1082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Сприятливий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вплив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Регулярне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вживання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знижує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засвоювати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вітаміни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натуральних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47077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Корекція харчування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Деякі добавки здатні викликати рак</a:t>
                      </a:r>
                      <a:endParaRPr lang="ru-RU" sz="1600" dirty="0"/>
                    </a:p>
                  </a:txBody>
                  <a:tcPr/>
                </a:tc>
              </a:tr>
              <a:tr h="58281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Лікування </a:t>
                      </a:r>
                      <a:r>
                        <a:rPr lang="uk-UA" sz="1600" dirty="0" err="1" smtClean="0"/>
                        <a:t>плацебою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Сприяють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депресії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918809"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Профілактики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низки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хронічних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ожиріння,імунопаталогія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серцево-судинні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розладу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шлунка</a:t>
                      </a:r>
                      <a:endParaRPr lang="ru-RU" sz="1600" dirty="0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Регуляція функціональності органів і систем у межах фізіологічної дії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основному не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покупцев</a:t>
                      </a:r>
                      <a:endParaRPr lang="ru-RU" sz="1600" dirty="0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біологічна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доступність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Алергічні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реакції</a:t>
                      </a:r>
                      <a:endParaRPr lang="ru-RU" sz="1600" dirty="0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БАДи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постачальники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вітамінів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мікроелементів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білків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амінокислот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харчових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волокон і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 деяких </a:t>
                      </a:r>
                      <a:r>
                        <a:rPr lang="uk-UA" sz="1600" dirty="0" err="1" smtClean="0"/>
                        <a:t>Бад</a:t>
                      </a:r>
                      <a:r>
                        <a:rPr lang="uk-UA" sz="1600" dirty="0" smtClean="0"/>
                        <a:t> містяться</a:t>
                      </a:r>
                      <a:r>
                        <a:rPr lang="uk-UA" sz="1600" baseline="0" dirty="0" smtClean="0"/>
                        <a:t> наркотичні речовини </a:t>
                      </a:r>
                      <a:endParaRPr lang="ru-RU" sz="1600" dirty="0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є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ліками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56396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Санітарно-епідеміологічний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висновок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-2773363" y="1628775"/>
            <a:ext cx="14185901" cy="5229225"/>
            <a:chOff x="272" y="1223"/>
            <a:chExt cx="5171" cy="2585"/>
          </a:xfrm>
        </p:grpSpPr>
        <p:sp>
          <p:nvSpPr>
            <p:cNvPr id="3" name="_s2052"/>
            <p:cNvSpPr>
              <a:spLocks noChangeArrowheads="1"/>
            </p:cNvSpPr>
            <p:nvPr/>
          </p:nvSpPr>
          <p:spPr bwMode="auto">
            <a:xfrm flipV="1">
              <a:off x="2682" y="1452"/>
              <a:ext cx="351" cy="304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57150" algn="in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 flipV="1">
              <a:off x="2506" y="1756"/>
              <a:ext cx="702" cy="30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57150" algn="in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Tahoma" pitchFamily="34" charset="0"/>
                </a:rPr>
                <a:t>склад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2054"/>
            <p:cNvSpPr>
              <a:spLocks noChangeArrowheads="1"/>
            </p:cNvSpPr>
            <p:nvPr/>
          </p:nvSpPr>
          <p:spPr bwMode="auto">
            <a:xfrm flipV="1">
              <a:off x="2331" y="2060"/>
              <a:ext cx="1053" cy="304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57150" algn="in">
              <a:solidFill>
                <a:schemeClr val="hlink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торгову назву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 flipV="1">
              <a:off x="2156" y="2364"/>
              <a:ext cx="1404" cy="304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57150" algn="in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Tahoma" pitchFamily="34" charset="0"/>
                </a:rPr>
                <a:t>виробника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_s2056"/>
            <p:cNvSpPr>
              <a:spLocks noChangeArrowheads="1"/>
            </p:cNvSpPr>
            <p:nvPr/>
          </p:nvSpPr>
          <p:spPr bwMode="auto">
            <a:xfrm flipV="1">
              <a:off x="1980" y="2668"/>
              <a:ext cx="1755" cy="304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57150" algn="in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 flipV="1">
              <a:off x="1804" y="2972"/>
              <a:ext cx="2106" cy="304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57150" algn="in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 flipV="1">
              <a:off x="1629" y="3276"/>
              <a:ext cx="2457" cy="304"/>
            </a:xfrm>
            <a:custGeom>
              <a:avLst/>
              <a:gdLst>
                <a:gd name="G0" fmla="+- 1543 0 0"/>
                <a:gd name="G1" fmla="+- 21600 0 1543"/>
                <a:gd name="G2" fmla="*/ 1543 1 2"/>
                <a:gd name="G3" fmla="+- 21600 0 G2"/>
                <a:gd name="G4" fmla="+/ 1543 21600 2"/>
                <a:gd name="G5" fmla="+/ G1 0 2"/>
                <a:gd name="G6" fmla="*/ 21600 21600 1543"/>
                <a:gd name="G7" fmla="*/ G6 1 2"/>
                <a:gd name="G8" fmla="+- 21600 0 G7"/>
                <a:gd name="G9" fmla="*/ 21600 1 2"/>
                <a:gd name="G10" fmla="+- 1543 0 G9"/>
                <a:gd name="G11" fmla="?: G10 G8 0"/>
                <a:gd name="G12" fmla="?: G10 G7 21600"/>
                <a:gd name="T0" fmla="*/ 20828 w 21600"/>
                <a:gd name="T1" fmla="*/ 10800 h 21600"/>
                <a:gd name="T2" fmla="*/ 10800 w 21600"/>
                <a:gd name="T3" fmla="*/ 21600 h 21600"/>
                <a:gd name="T4" fmla="*/ 772 w 21600"/>
                <a:gd name="T5" fmla="*/ 10800 h 21600"/>
                <a:gd name="T6" fmla="*/ 10800 w 21600"/>
                <a:gd name="T7" fmla="*/ 0 h 21600"/>
                <a:gd name="T8" fmla="*/ 2572 w 21600"/>
                <a:gd name="T9" fmla="*/ 2572 h 21600"/>
                <a:gd name="T10" fmla="*/ 19028 w 21600"/>
                <a:gd name="T11" fmla="*/ 19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57150" algn="in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403350" y="5876925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показник якості продукту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339975" y="4581525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власника свідоцтва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692275" y="530066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способи реалізації</a:t>
            </a:r>
            <a:endParaRPr lang="ru-RU" sz="2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66" name="Picture 22" descr="S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215840"/>
            <a:ext cx="2393950" cy="34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04856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 СМІ. 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96574"/>
            <a:ext cx="6264696" cy="37444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dirty="0" smtClean="0"/>
              <a:t>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Реклама ліків, вітамінів,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БАДів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має ніяких обмежень. Виробники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БАД,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усіма силами намагаються  збільшити об’єм продажу. Використовуючи яскраві приклади з життя пересічних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людей,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яким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БАДи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нібито,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відкрили друге життя. 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97" y="4537936"/>
            <a:ext cx="2524463" cy="178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Учеба\Химия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14" y="764704"/>
            <a:ext cx="24545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661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Купи собі трохи здоров’я, або що таке БАДи? </vt:lpstr>
      <vt:lpstr>Презентация PowerPoint</vt:lpstr>
      <vt:lpstr>Презентация PowerPoint</vt:lpstr>
      <vt:lpstr>БАДи. Дві сторони одної медалі...</vt:lpstr>
      <vt:lpstr>Сучасна класифікація БАДів: </vt:lpstr>
      <vt:lpstr>Використання БАДів дозволяє: </vt:lpstr>
      <vt:lpstr>Дві сторони однієї медалі …</vt:lpstr>
      <vt:lpstr>Санітарно-епідеміологічний висновок</vt:lpstr>
      <vt:lpstr>Вплив СМІ. </vt:lpstr>
      <vt:lpstr>Хто і як продає БАДи?</vt:lpstr>
      <vt:lpstr>Чим керуватися при виборі БАДів?</vt:lpstr>
      <vt:lpstr>Увага! На це слід звернути увагу!</vt:lpstr>
      <vt:lpstr>Увага! На це слід звернути увагу!</vt:lpstr>
      <vt:lpstr>Чому краще відмовитись від покупки БАД? </vt:lpstr>
      <vt:lpstr>Вирішення проблеми </vt:lpstr>
      <vt:lpstr>Висновок</vt:lpstr>
      <vt:lpstr>Бережіть своє здоров'я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Титулка</dc:title>
  <dc:creator>Admin</dc:creator>
  <cp:lastModifiedBy>Юлия Марченко</cp:lastModifiedBy>
  <cp:revision>45</cp:revision>
  <dcterms:created xsi:type="dcterms:W3CDTF">2013-12-02T15:20:22Z</dcterms:created>
  <dcterms:modified xsi:type="dcterms:W3CDTF">2013-12-24T17:13:41Z</dcterms:modified>
</cp:coreProperties>
</file>